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7" r:id="rId4"/>
    <p:sldId id="258" r:id="rId5"/>
    <p:sldId id="273" r:id="rId6"/>
    <p:sldId id="260" r:id="rId7"/>
    <p:sldId id="287" r:id="rId8"/>
    <p:sldId id="289" r:id="rId9"/>
    <p:sldId id="288" r:id="rId10"/>
    <p:sldId id="290" r:id="rId11"/>
    <p:sldId id="291" r:id="rId12"/>
    <p:sldId id="292" r:id="rId13"/>
    <p:sldId id="297" r:id="rId14"/>
    <p:sldId id="296" r:id="rId15"/>
    <p:sldId id="293" r:id="rId16"/>
    <p:sldId id="295" r:id="rId17"/>
    <p:sldId id="274" r:id="rId18"/>
    <p:sldId id="282" r:id="rId19"/>
    <p:sldId id="269" r:id="rId20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entury" panose="02040604050505020304" pitchFamily="18" charset="0"/>
      <p:regular r:id="rId26"/>
    </p:embeddedFont>
    <p:embeddedFont>
      <p:font typeface="Georgia" panose="02040502050405020303" pitchFamily="18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2376" autoAdjust="0"/>
  </p:normalViewPr>
  <p:slideViewPr>
    <p:cSldViewPr>
      <p:cViewPr varScale="1">
        <p:scale>
          <a:sx n="53" d="100"/>
          <a:sy n="53" d="100"/>
        </p:scale>
        <p:origin x="730" y="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BC5B9-4B40-4F5F-90B6-6A26469F57B6}" type="datetimeFigureOut">
              <a:rPr lang="en-GB" smtClean="0"/>
              <a:t>20/06/2024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430B78-A58B-4C68-9D16-DFCC50C5B3B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318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430B78-A58B-4C68-9D16-DFCC50C5B3B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2661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linkedin.com/in/toma-ijatomi/" TargetMode="Externa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hyperlink" Target="https://langchain-text-splitter.streamlit.app/" TargetMode="Externa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ython.langchain.com/v0.2/docs/concepts/#component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js.langchain.com/v0.2/docs/how_to/#use-cases" TargetMode="External"/><Relationship Id="rId4" Type="http://schemas.openxmlformats.org/officeDocument/2006/relationships/image" Target="../media/image5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5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harrison-chase-961287118/" TargetMode="External"/><Relationship Id="rId13" Type="http://schemas.openxmlformats.org/officeDocument/2006/relationships/hyperlink" Target="https://www.youtube.com/watch?app=desktop&amp;v=3wAON0Lqviw" TargetMode="External"/><Relationship Id="rId3" Type="http://schemas.openxmlformats.org/officeDocument/2006/relationships/image" Target="../media/image4.png"/><Relationship Id="rId7" Type="http://schemas.openxmlformats.org/officeDocument/2006/relationships/hyperlink" Target="https://blog.langchain.dev/" TargetMode="External"/><Relationship Id="rId12" Type="http://schemas.openxmlformats.org/officeDocument/2006/relationships/hyperlink" Target="https://www.deeplearning.ai/short-courses/langchain-chat-with-your-data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@LangChain" TargetMode="External"/><Relationship Id="rId11" Type="http://schemas.openxmlformats.org/officeDocument/2006/relationships/hyperlink" Target="https://www.deeplearning.ai/short-courses/langchain-for-llm-application-development/" TargetMode="External"/><Relationship Id="rId5" Type="http://schemas.openxmlformats.org/officeDocument/2006/relationships/hyperlink" Target="https://www.linkedin.com/company/langchain/" TargetMode="External"/><Relationship Id="rId15" Type="http://schemas.openxmlformats.org/officeDocument/2006/relationships/hyperlink" Target="https://www.youtube.com/watch?v=bupx08ZgSFg&amp;t=2048s" TargetMode="External"/><Relationship Id="rId10" Type="http://schemas.openxmlformats.org/officeDocument/2006/relationships/hyperlink" Target="https://www.langchain.com/" TargetMode="External"/><Relationship Id="rId4" Type="http://schemas.openxmlformats.org/officeDocument/2006/relationships/image" Target="../media/image5.svg"/><Relationship Id="rId9" Type="http://schemas.openxmlformats.org/officeDocument/2006/relationships/hyperlink" Target="https://youtube.com/playlist?list=PLfaIDFEXuae06tclDATrMYY0idsTdLg9v&amp;si=Jn3qMmAxQhTHN8UX" TargetMode="External"/><Relationship Id="rId14" Type="http://schemas.openxmlformats.org/officeDocument/2006/relationships/hyperlink" Target="https://www.youtube.com/watch?v=6XZLoW0-mPY&amp;t=918s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HmZzbhL8Tf8&amp;list=PLfaIDFEXuae2Zb0phFLWAxgrJT7f416xq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python.langchain.com/v0.2/docs/concepts/#component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mith.langchain.com/hub?organizationId=c1a0ea6c-f630-5cab-9fc3-8520fbd18ce1" TargetMode="Externa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2" y="-1003146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7659121">
            <a:off x="14625753" y="5268903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657600" y="-4457700"/>
            <a:ext cx="9022634" cy="9258300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142998" y="2927509"/>
            <a:ext cx="16001999" cy="30162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3600" b="1" spc="692" dirty="0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</a:rPr>
              <a:t>Building LLM Applications </a:t>
            </a:r>
          </a:p>
          <a:p>
            <a:pPr algn="ctr"/>
            <a:r>
              <a:rPr lang="en-US" sz="3600" b="1" spc="692" dirty="0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</a:rPr>
              <a:t>with </a:t>
            </a:r>
            <a:r>
              <a:rPr lang="en-US" sz="3600" b="1" spc="692" dirty="0" err="1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</a:rPr>
              <a:t>LangChain</a:t>
            </a:r>
            <a:endParaRPr lang="en-US" sz="3600" b="1" spc="692" dirty="0">
              <a:solidFill>
                <a:srgbClr val="231F20"/>
              </a:solidFill>
              <a:latin typeface="Century" panose="020406040505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600" b="1" spc="692" dirty="0">
              <a:solidFill>
                <a:srgbClr val="231F20"/>
              </a:solidFill>
              <a:latin typeface="Century" panose="020406040505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600" b="1" spc="692" dirty="0">
              <a:solidFill>
                <a:srgbClr val="231F20"/>
              </a:solidFill>
              <a:latin typeface="Century" panose="020406040505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800" spc="692" dirty="0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</a:rPr>
              <a:t>Toma Ijatomi</a:t>
            </a:r>
          </a:p>
          <a:p>
            <a:pPr algn="ctr"/>
            <a:r>
              <a:rPr lang="en-US" sz="2400" spc="692" dirty="0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  <a:hlinkClick r:id="rId6"/>
              </a:rPr>
              <a:t>https://www.linkedin.com/in/toma-ijatomi/</a:t>
            </a:r>
            <a:r>
              <a:rPr lang="en-US" sz="2400" spc="692" dirty="0">
                <a:solidFill>
                  <a:srgbClr val="231F20"/>
                </a:solidFill>
                <a:latin typeface="Century" panose="020406040505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09600" y="1812576"/>
            <a:ext cx="15836151" cy="8267650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89269" y="2330383"/>
            <a:ext cx="14904738" cy="31532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3884" lvl="1">
              <a:lnSpc>
                <a:spcPct val="150000"/>
              </a:lnSpc>
            </a:pPr>
            <a:r>
              <a:rPr lang="en-US" sz="2800" spc="194" dirty="0">
                <a:solidFill>
                  <a:srgbClr val="231F20"/>
                </a:solidFill>
              </a:rPr>
              <a:t>Text Splitters </a:t>
            </a:r>
          </a:p>
          <a:p>
            <a:pPr marL="671084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Playground - </a:t>
            </a:r>
            <a:r>
              <a:rPr lang="en-US" sz="2800" spc="194" dirty="0">
                <a:solidFill>
                  <a:srgbClr val="231F20"/>
                </a:solidFill>
                <a:hlinkClick r:id="rId5"/>
              </a:rPr>
              <a:t>https://langchain-text-splitter.streamlit.app/</a:t>
            </a:r>
            <a:endParaRPr lang="en-US" sz="28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spc="194" dirty="0">
              <a:solidFill>
                <a:srgbClr val="231F20"/>
              </a:solidFill>
            </a:endParaRPr>
          </a:p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Retrieval (RAG)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728B41-2375-477A-9F35-00A377A1BF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8362" y="3758725"/>
            <a:ext cx="8983329" cy="613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48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09600" y="2368003"/>
            <a:ext cx="15836151" cy="7195098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14400" y="3255616"/>
            <a:ext cx="14904738" cy="12142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Retrieval (RAG)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D6D0D5-8D9F-4846-9617-23911EA9A9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5600" y="3068781"/>
            <a:ext cx="11887200" cy="6334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69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52400" y="2420124"/>
            <a:ext cx="17337598" cy="7432877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569654" y="2857500"/>
            <a:ext cx="162705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</a:endParaRP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</a:endParaRPr>
          </a:p>
          <a:p>
            <a:pPr marL="213884" lvl="1">
              <a:lnSpc>
                <a:spcPts val="2734"/>
              </a:lnSpc>
            </a:pPr>
            <a:r>
              <a:rPr lang="en-US" sz="4000" spc="194" dirty="0">
                <a:solidFill>
                  <a:srgbClr val="231F20"/>
                </a:solidFill>
              </a:rPr>
              <a:t>DEMO </a:t>
            </a:r>
          </a:p>
          <a:p>
            <a:pPr marL="213884" lvl="1">
              <a:lnSpc>
                <a:spcPts val="2734"/>
              </a:lnSpc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6293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r>
                <a:rPr lang="en-US" sz="4800" spc="194" dirty="0">
                  <a:solidFill>
                    <a:schemeClr val="bg1"/>
                  </a:solidFill>
                </a:rPr>
                <a:t>DEMO</a:t>
              </a:r>
              <a:r>
                <a:rPr lang="en-US" sz="3600" spc="194" dirty="0">
                  <a:solidFill>
                    <a:schemeClr val="bg1"/>
                  </a:solidFill>
                </a:rPr>
                <a:t> – Chat with a website (Video)</a:t>
              </a:r>
            </a:p>
            <a:p>
              <a:r>
                <a:rPr lang="en-US" sz="3600" spc="194" dirty="0">
                  <a:solidFill>
                    <a:schemeClr val="bg1"/>
                  </a:solidFill>
                </a:rPr>
                <a:t>Press Play </a:t>
              </a:r>
            </a:p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pic>
        <p:nvPicPr>
          <p:cNvPr id="8" name="video1784222897">
            <a:hlinkClick r:id="" action="ppaction://media"/>
            <a:extLst>
              <a:ext uri="{FF2B5EF4-FFF2-40B4-BE49-F238E27FC236}">
                <a16:creationId xmlns:a16="http://schemas.microsoft.com/office/drawing/2014/main" id="{C16865B1-35A6-479E-B924-E56C692C52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8798" y="2171700"/>
            <a:ext cx="1463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31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10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999206" y="-40005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057400" y="3314700"/>
            <a:ext cx="11941806" cy="2507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GB" sz="3600" b="1" spc="284" dirty="0">
                <a:solidFill>
                  <a:srgbClr val="F5FFF5"/>
                </a:solidFill>
              </a:rPr>
              <a:t>Use Cases</a:t>
            </a:r>
          </a:p>
          <a:p>
            <a:pPr algn="ctr">
              <a:lnSpc>
                <a:spcPts val="3999"/>
              </a:lnSpc>
            </a:pPr>
            <a:endParaRPr lang="en-GB" sz="2400" b="1" i="1" spc="284" dirty="0">
              <a:solidFill>
                <a:srgbClr val="F5FFF5"/>
              </a:solidFill>
            </a:endParaRPr>
          </a:p>
          <a:p>
            <a:pPr algn="ctr">
              <a:lnSpc>
                <a:spcPts val="3999"/>
              </a:lnSpc>
            </a:pPr>
            <a:endParaRPr lang="en-GB" sz="2400" b="1" i="1" spc="284" dirty="0">
              <a:solidFill>
                <a:srgbClr val="F5FFF5"/>
              </a:solidFill>
            </a:endParaRPr>
          </a:p>
          <a:p>
            <a:pPr algn="ctr">
              <a:lnSpc>
                <a:spcPts val="3999"/>
              </a:lnSpc>
            </a:pPr>
            <a:r>
              <a:rPr lang="en-GB" sz="2400" i="1" u="sng" spc="284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Documentation - </a:t>
            </a:r>
            <a:r>
              <a:rPr lang="en-GB" sz="2400" i="1" u="sng" spc="284" dirty="0">
                <a:solidFill>
                  <a:schemeClr val="bg1"/>
                </a:solidFill>
              </a:rPr>
              <a:t>https://python.langchain.com/v0.2/docs/how_to/#use-cases</a:t>
            </a:r>
          </a:p>
        </p:txBody>
      </p:sp>
    </p:spTree>
    <p:extLst>
      <p:ext uri="{BB962C8B-B14F-4D97-AF65-F5344CB8AC3E}">
        <p14:creationId xmlns:p14="http://schemas.microsoft.com/office/powerpoint/2010/main" val="3736545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sz="4400" dirty="0">
                <a:solidFill>
                  <a:schemeClr val="bg1"/>
                </a:solidFill>
              </a:endParaRPr>
            </a:p>
            <a:p>
              <a:r>
                <a:rPr lang="en-GB" sz="4400" dirty="0">
                  <a:solidFill>
                    <a:schemeClr val="bg1"/>
                  </a:solidFill>
                </a:rPr>
                <a:t>USE CASES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52400" y="2420124"/>
            <a:ext cx="17337598" cy="7432877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569654" y="2857500"/>
            <a:ext cx="16270545" cy="6763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Retrieval Augmented Generation (RAG)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Extraction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Chatbots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Query Analysis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Q &amp; A over SQL + CSV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3200" spc="194" dirty="0">
                <a:solidFill>
                  <a:srgbClr val="231F20"/>
                </a:solidFill>
              </a:rPr>
              <a:t>Q &amp; A over graph database</a:t>
            </a: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  <a:hlinkClick r:id="rId5"/>
            </a:endParaRP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  <a:hlinkClick r:id="rId5"/>
            </a:endParaRP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  <a:hlinkClick r:id="rId5"/>
            </a:endParaRP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  <a:hlinkClick r:id="rId5"/>
            </a:endParaRPr>
          </a:p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  <a:hlinkClick r:id="rId5"/>
            </a:endParaRPr>
          </a:p>
          <a:p>
            <a:pPr marL="213884" lvl="1">
              <a:lnSpc>
                <a:spcPts val="2734"/>
              </a:lnSpc>
            </a:pPr>
            <a:r>
              <a:rPr lang="en-US" sz="4000" spc="194" dirty="0">
                <a:solidFill>
                  <a:srgbClr val="231F20"/>
                </a:solidFill>
              </a:rPr>
              <a:t> </a:t>
            </a:r>
          </a:p>
          <a:p>
            <a:pPr marL="213884" lvl="1">
              <a:lnSpc>
                <a:spcPts val="2734"/>
              </a:lnSpc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0094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sz="3600" dirty="0"/>
            </a:p>
            <a:p>
              <a:r>
                <a:rPr lang="en-GB" sz="3600" dirty="0">
                  <a:solidFill>
                    <a:schemeClr val="bg1"/>
                  </a:solidFill>
                </a:rPr>
                <a:t>Other Common Components 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52400" y="2420124"/>
            <a:ext cx="17337598" cy="7432877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569654" y="2857500"/>
            <a:ext cx="16270545" cy="33778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3884" lvl="1">
              <a:lnSpc>
                <a:spcPts val="2734"/>
              </a:lnSpc>
            </a:pPr>
            <a:endParaRPr lang="en-US" sz="4000" spc="194" dirty="0">
              <a:solidFill>
                <a:srgbClr val="231F20"/>
              </a:solidFill>
            </a:endParaRP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4000" spc="194" dirty="0">
                <a:solidFill>
                  <a:srgbClr val="231F20"/>
                </a:solidFill>
              </a:rPr>
              <a:t>Memory</a:t>
            </a:r>
          </a:p>
          <a:p>
            <a:pPr marL="785384" lvl="1" indent="-571500">
              <a:buFont typeface="Arial" panose="020B0604020202020204" pitchFamily="34" charset="0"/>
              <a:buChar char="•"/>
            </a:pPr>
            <a:r>
              <a:rPr lang="en-US" sz="4000" spc="194" dirty="0">
                <a:solidFill>
                  <a:srgbClr val="231F20"/>
                </a:solidFill>
              </a:rPr>
              <a:t>Tools </a:t>
            </a:r>
          </a:p>
          <a:p>
            <a:pPr marL="213884" lvl="1"/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774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52400" y="2420124"/>
            <a:ext cx="17337598" cy="7432877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569654" y="2857500"/>
            <a:ext cx="16270545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71084" lvl="1" indent="-4572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Agents use a language model as a reasoning engine</a:t>
            </a: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213884" lvl="1">
              <a:lnSpc>
                <a:spcPts val="2734"/>
              </a:lnSpc>
            </a:pPr>
            <a:r>
              <a:rPr lang="en-US" sz="2400" spc="194" dirty="0">
                <a:solidFill>
                  <a:srgbClr val="231F20"/>
                </a:solidFill>
              </a:rPr>
              <a:t> </a:t>
            </a:r>
          </a:p>
          <a:p>
            <a:pPr marL="213884" lvl="1">
              <a:lnSpc>
                <a:spcPts val="2734"/>
              </a:lnSpc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  <a:p>
            <a:pPr marL="671084" lvl="1" indent="-457200">
              <a:lnSpc>
                <a:spcPts val="2734"/>
              </a:lnSpc>
              <a:buAutoNum type="arabicPeriod"/>
            </a:pPr>
            <a:endParaRPr lang="en-US" sz="24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80747" y="292622"/>
            <a:ext cx="1009822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Agents - </a:t>
            </a:r>
            <a:r>
              <a:rPr lang="en-GB" sz="4400" dirty="0" err="1">
                <a:solidFill>
                  <a:schemeClr val="bg1"/>
                </a:solidFill>
              </a:rPr>
              <a:t>LangGraph</a:t>
            </a:r>
            <a:endParaRPr lang="en-GB" sz="4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32C0BD-4B75-4DBF-8DA5-F235667608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3650190"/>
            <a:ext cx="13411200" cy="598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2542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-8676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152400" y="2420124"/>
            <a:ext cx="17337598" cy="7432877"/>
            <a:chOff x="0" y="0"/>
            <a:chExt cx="1744696" cy="54229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44696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569654" y="2857500"/>
            <a:ext cx="16270545" cy="6232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Follow </a:t>
            </a:r>
            <a:r>
              <a:rPr lang="en-GB" sz="2400" spc="194" dirty="0" err="1">
                <a:solidFill>
                  <a:srgbClr val="231F20"/>
                </a:solidFill>
              </a:rPr>
              <a:t>LangChain</a:t>
            </a:r>
            <a:r>
              <a:rPr lang="en-GB" sz="2400" spc="194" dirty="0">
                <a:solidFill>
                  <a:srgbClr val="231F20"/>
                </a:solidFill>
              </a:rPr>
              <a:t> on Social Media to stay updated – </a:t>
            </a:r>
            <a:r>
              <a:rPr lang="en-GB" sz="2400" spc="194" dirty="0">
                <a:solidFill>
                  <a:srgbClr val="231F20"/>
                </a:solidFill>
                <a:hlinkClick r:id="rId5"/>
              </a:rPr>
              <a:t>Linkedin</a:t>
            </a:r>
            <a:r>
              <a:rPr lang="en-GB" sz="2400" spc="194" dirty="0">
                <a:solidFill>
                  <a:srgbClr val="231F20"/>
                </a:solidFill>
              </a:rPr>
              <a:t>, </a:t>
            </a:r>
            <a:r>
              <a:rPr lang="en-GB" sz="2400" spc="194" dirty="0">
                <a:solidFill>
                  <a:srgbClr val="231F20"/>
                </a:solidFill>
                <a:hlinkClick r:id="rId6"/>
              </a:rPr>
              <a:t>Youtube</a:t>
            </a:r>
            <a:r>
              <a:rPr lang="en-GB" sz="2400" spc="194" dirty="0">
                <a:solidFill>
                  <a:srgbClr val="231F20"/>
                </a:solidFill>
              </a:rPr>
              <a:t>, </a:t>
            </a:r>
            <a:r>
              <a:rPr lang="en-GB" sz="2400" spc="194" dirty="0">
                <a:solidFill>
                  <a:srgbClr val="231F20"/>
                </a:solidFill>
                <a:hlinkClick r:id="rId7"/>
              </a:rPr>
              <a:t>Blog</a:t>
            </a:r>
            <a:r>
              <a:rPr lang="en-GB" sz="2400" spc="194" dirty="0">
                <a:solidFill>
                  <a:srgbClr val="231F20"/>
                </a:solidFill>
              </a:rPr>
              <a:t>, </a:t>
            </a:r>
            <a:r>
              <a:rPr lang="en-GB" sz="2400" spc="194" dirty="0">
                <a:solidFill>
                  <a:srgbClr val="231F20"/>
                </a:solidFill>
                <a:hlinkClick r:id="rId8"/>
              </a:rPr>
              <a:t>Harrison Chase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1013984" lvl="2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Build with </a:t>
            </a:r>
            <a:r>
              <a:rPr lang="en-GB" sz="2400" spc="194" dirty="0" err="1">
                <a:solidFill>
                  <a:srgbClr val="231F20"/>
                </a:solidFill>
              </a:rPr>
              <a:t>LangChain</a:t>
            </a:r>
            <a:r>
              <a:rPr lang="en-GB" sz="2400" spc="194" dirty="0">
                <a:solidFill>
                  <a:srgbClr val="231F20"/>
                </a:solidFill>
              </a:rPr>
              <a:t> – </a:t>
            </a:r>
            <a:r>
              <a:rPr lang="en-GB" sz="2400" spc="194" dirty="0">
                <a:solidFill>
                  <a:srgbClr val="231F20"/>
                </a:solidFill>
                <a:hlinkClick r:id="rId9"/>
              </a:rPr>
              <a:t>Link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1013984" lvl="2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Website - </a:t>
            </a:r>
            <a:r>
              <a:rPr lang="en-GB" sz="2400" spc="194" dirty="0">
                <a:solidFill>
                  <a:srgbClr val="231F20"/>
                </a:solidFill>
                <a:hlinkClick r:id="rId10"/>
              </a:rPr>
              <a:t>https://www.langchain.com/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213884" lvl="1">
              <a:lnSpc>
                <a:spcPts val="2734"/>
              </a:lnSpc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Deeplearning.AI x </a:t>
            </a:r>
            <a:r>
              <a:rPr lang="en-GB" sz="2400" spc="194" dirty="0" err="1">
                <a:solidFill>
                  <a:srgbClr val="231F20"/>
                </a:solidFill>
              </a:rPr>
              <a:t>LangChain</a:t>
            </a:r>
            <a:r>
              <a:rPr lang="en-GB" sz="2400" spc="194" dirty="0">
                <a:solidFill>
                  <a:srgbClr val="231F20"/>
                </a:solidFill>
              </a:rPr>
              <a:t> Courses</a:t>
            </a:r>
          </a:p>
          <a:p>
            <a:pPr marL="1013984" lvl="2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 err="1">
                <a:solidFill>
                  <a:srgbClr val="231F20"/>
                </a:solidFill>
              </a:rPr>
              <a:t>LangChain</a:t>
            </a:r>
            <a:r>
              <a:rPr lang="en-GB" sz="2400" spc="194" dirty="0">
                <a:solidFill>
                  <a:srgbClr val="231F20"/>
                </a:solidFill>
              </a:rPr>
              <a:t> for LLM Application Development – </a:t>
            </a:r>
            <a:r>
              <a:rPr lang="en-GB" sz="2400" spc="194" dirty="0">
                <a:solidFill>
                  <a:srgbClr val="231F20"/>
                </a:solidFill>
                <a:hlinkClick r:id="rId11"/>
              </a:rPr>
              <a:t>Link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1013984" lvl="2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 err="1">
                <a:solidFill>
                  <a:srgbClr val="231F20"/>
                </a:solidFill>
              </a:rPr>
              <a:t>LangChain</a:t>
            </a:r>
            <a:r>
              <a:rPr lang="en-GB" sz="2400" spc="194" dirty="0">
                <a:solidFill>
                  <a:srgbClr val="231F20"/>
                </a:solidFill>
              </a:rPr>
              <a:t> Chat with your Data – </a:t>
            </a:r>
            <a:r>
              <a:rPr lang="en-GB" sz="2400" spc="194" dirty="0">
                <a:solidFill>
                  <a:srgbClr val="231F20"/>
                </a:solidFill>
                <a:hlinkClick r:id="rId12"/>
              </a:rPr>
              <a:t>Link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1013984" lvl="2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Evaluating LLM Applications - </a:t>
            </a:r>
            <a:r>
              <a:rPr lang="en-GB" sz="2400" spc="194" dirty="0">
                <a:solidFill>
                  <a:srgbClr val="231F20"/>
                </a:solidFill>
                <a:hlinkClick r:id="rId13"/>
              </a:rPr>
              <a:t>LangSmith In-depth Platform Overview 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Sequoia Capital - </a:t>
            </a:r>
            <a:r>
              <a:rPr lang="en-GB" sz="2400" spc="194" dirty="0" err="1">
                <a:solidFill>
                  <a:srgbClr val="231F20"/>
                </a:solidFill>
              </a:rPr>
              <a:t>LangChain’s</a:t>
            </a:r>
            <a:r>
              <a:rPr lang="en-GB" sz="2400" spc="194" dirty="0">
                <a:solidFill>
                  <a:srgbClr val="231F20"/>
                </a:solidFill>
              </a:rPr>
              <a:t> Harrison Chase on Building the Orchestration Layer for AI Agents</a:t>
            </a:r>
          </a:p>
          <a:p>
            <a:pPr marL="213884" lvl="1">
              <a:lnSpc>
                <a:spcPts val="2734"/>
              </a:lnSpc>
            </a:pPr>
            <a:r>
              <a:rPr lang="en-GB" sz="2400" spc="194" dirty="0">
                <a:solidFill>
                  <a:srgbClr val="231F20"/>
                </a:solidFill>
              </a:rPr>
              <a:t>	</a:t>
            </a:r>
            <a:r>
              <a:rPr lang="en-GB" sz="2400" spc="194" dirty="0">
                <a:solidFill>
                  <a:srgbClr val="231F20"/>
                </a:solidFill>
                <a:hlinkClick r:id="rId14"/>
              </a:rPr>
              <a:t>https://www.youtube.com/watch?v=6XZLoW0-mPY&amp;t=918s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213884" lvl="1">
              <a:lnSpc>
                <a:spcPts val="2734"/>
              </a:lnSpc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r>
              <a:rPr lang="en-GB" sz="2400" spc="194" dirty="0">
                <a:solidFill>
                  <a:srgbClr val="231F20"/>
                </a:solidFill>
              </a:rPr>
              <a:t>Chat with websites Youtube Tutorial by Alejandro - </a:t>
            </a:r>
            <a:r>
              <a:rPr lang="en-GB" sz="2400" spc="194" dirty="0">
                <a:solidFill>
                  <a:srgbClr val="231F20"/>
                </a:solidFill>
                <a:hlinkClick r:id="rId15"/>
              </a:rPr>
              <a:t>Link</a:t>
            </a:r>
            <a:endParaRPr lang="en-GB" sz="2400" spc="194" dirty="0">
              <a:solidFill>
                <a:srgbClr val="231F20"/>
              </a:solidFill>
            </a:endParaRPr>
          </a:p>
          <a:p>
            <a:pPr marL="671084" lvl="2">
              <a:lnSpc>
                <a:spcPts val="2734"/>
              </a:lnSpc>
            </a:pPr>
            <a:endParaRPr lang="en-GB" sz="2400" spc="194" dirty="0">
              <a:solidFill>
                <a:srgbClr val="231F20"/>
              </a:solidFill>
            </a:endParaRPr>
          </a:p>
          <a:p>
            <a:pPr marL="556784" lvl="1" indent="-342900">
              <a:lnSpc>
                <a:spcPts val="2734"/>
              </a:lnSpc>
              <a:buFont typeface="Arial" panose="020B0604020202020204" pitchFamily="34" charset="0"/>
              <a:buChar char="•"/>
            </a:pPr>
            <a:endParaRPr lang="en-GB" sz="24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418038" y="597302"/>
            <a:ext cx="119636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4400" dirty="0">
                <a:solidFill>
                  <a:schemeClr val="bg1"/>
                </a:solidFill>
              </a:rPr>
              <a:t>Resources</a:t>
            </a:r>
          </a:p>
          <a:p>
            <a:endParaRPr lang="en-GB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76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Freeform 3"/>
          <p:cNvSpPr/>
          <p:nvPr/>
        </p:nvSpPr>
        <p:spPr>
          <a:xfrm rot="-10580377">
            <a:off x="9407140" y="-9309963"/>
            <a:ext cx="24036383" cy="24664199"/>
          </a:xfrm>
          <a:custGeom>
            <a:avLst/>
            <a:gdLst/>
            <a:ahLst/>
            <a:cxnLst/>
            <a:rect l="l" t="t" r="r" b="b"/>
            <a:pathLst>
              <a:path w="24036383" h="24664199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371600" y="2781300"/>
            <a:ext cx="8097687" cy="31974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 dirty="0">
                <a:solidFill>
                  <a:srgbClr val="231F20"/>
                </a:solidFill>
              </a:rPr>
              <a:t>THANK</a:t>
            </a:r>
          </a:p>
          <a:p>
            <a:pPr marL="0" lvl="0" indent="0">
              <a:lnSpc>
                <a:spcPts val="13015"/>
              </a:lnSpc>
              <a:spcBef>
                <a:spcPct val="0"/>
              </a:spcBef>
            </a:pPr>
            <a:r>
              <a:rPr lang="en-US" sz="9431" spc="924" dirty="0">
                <a:solidFill>
                  <a:srgbClr val="231F20"/>
                </a:solidFill>
              </a:rPr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411200" y="-38481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048000" y="3786343"/>
            <a:ext cx="10951206" cy="986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99"/>
              </a:lnSpc>
            </a:pPr>
            <a:r>
              <a:rPr lang="en-GB" sz="3000" b="1" spc="284" dirty="0" err="1">
                <a:solidFill>
                  <a:srgbClr val="F5FFF5"/>
                </a:solidFill>
              </a:rPr>
              <a:t>Langchain</a:t>
            </a:r>
            <a:r>
              <a:rPr lang="en-GB" sz="3000" b="1" spc="284" dirty="0">
                <a:solidFill>
                  <a:srgbClr val="F5FFF5"/>
                </a:solidFill>
              </a:rPr>
              <a:t> is a development framework for building LLM applications.</a:t>
            </a:r>
            <a:endParaRPr lang="en-GB" sz="3000" spc="284" dirty="0">
              <a:solidFill>
                <a:srgbClr val="F5FFF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4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659121">
            <a:off x="-4012602" y="5585714"/>
            <a:ext cx="7629294" cy="7828566"/>
          </a:xfrm>
          <a:custGeom>
            <a:avLst/>
            <a:gdLst/>
            <a:ahLst/>
            <a:cxnLst/>
            <a:rect l="l" t="t" r="r" b="b"/>
            <a:pathLst>
              <a:path w="7629294" h="7828566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474681" y="2940069"/>
            <a:ext cx="1400485" cy="6493178"/>
            <a:chOff x="0" y="0"/>
            <a:chExt cx="368852" cy="171013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8852" cy="1710137"/>
            </a:xfrm>
            <a:custGeom>
              <a:avLst/>
              <a:gdLst/>
              <a:ahLst/>
              <a:cxnLst/>
              <a:rect l="l" t="t" r="r" b="b"/>
              <a:pathLst>
                <a:path w="368852" h="1710137">
                  <a:moveTo>
                    <a:pt x="0" y="0"/>
                  </a:moveTo>
                  <a:lnTo>
                    <a:pt x="368852" y="0"/>
                  </a:lnTo>
                  <a:lnTo>
                    <a:pt x="368852" y="1710137"/>
                  </a:lnTo>
                  <a:lnTo>
                    <a:pt x="0" y="1710137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68852" cy="17291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>
                <a:latin typeface="+mj-lt"/>
              </a:endParaRP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474681" y="997220"/>
            <a:ext cx="11353800" cy="17697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3774"/>
              </a:lnSpc>
            </a:pPr>
            <a:r>
              <a:rPr lang="en-US" sz="4800" b="1" spc="978" dirty="0">
                <a:solidFill>
                  <a:srgbClr val="231F20"/>
                </a:solidFill>
                <a:latin typeface="Georgia" panose="02040502050405020303" pitchFamily="18" charset="0"/>
              </a:rPr>
              <a:t>PRESENTATION OUTLINE</a:t>
            </a:r>
          </a:p>
        </p:txBody>
      </p:sp>
      <p:sp>
        <p:nvSpPr>
          <p:cNvPr id="7" name="Freeform 7"/>
          <p:cNvSpPr/>
          <p:nvPr/>
        </p:nvSpPr>
        <p:spPr>
          <a:xfrm rot="2016048">
            <a:off x="12243487" y="-1005305"/>
            <a:ext cx="10749463" cy="2687366"/>
          </a:xfrm>
          <a:custGeom>
            <a:avLst/>
            <a:gdLst/>
            <a:ahLst/>
            <a:cxnLst/>
            <a:rect l="l" t="t" r="r" b="b"/>
            <a:pathLst>
              <a:path w="10749463" h="2687366">
                <a:moveTo>
                  <a:pt x="0" y="0"/>
                </a:moveTo>
                <a:lnTo>
                  <a:pt x="10749463" y="0"/>
                </a:lnTo>
                <a:lnTo>
                  <a:pt x="10749463" y="2687365"/>
                </a:lnTo>
                <a:lnTo>
                  <a:pt x="0" y="26873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700331" y="3242946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dirty="0">
                <a:solidFill>
                  <a:srgbClr val="363636"/>
                </a:solidFill>
                <a:latin typeface="+mj-lt"/>
              </a:rPr>
              <a:t>01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01379" y="4203047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dirty="0">
                <a:solidFill>
                  <a:srgbClr val="363636"/>
                </a:solidFill>
              </a:rPr>
              <a:t>02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701378" y="5267593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dirty="0">
                <a:solidFill>
                  <a:srgbClr val="363636"/>
                </a:solidFill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674931" y="6317200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dirty="0">
                <a:solidFill>
                  <a:srgbClr val="363636"/>
                </a:solidFill>
                <a:latin typeface="+mj-lt"/>
              </a:rPr>
              <a:t>04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701378" y="7360930"/>
            <a:ext cx="937219" cy="657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dirty="0">
                <a:solidFill>
                  <a:srgbClr val="363636"/>
                </a:solidFill>
                <a:latin typeface="+mj-lt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241298" y="3415329"/>
            <a:ext cx="5790503" cy="419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2400" spc="247" dirty="0">
                <a:solidFill>
                  <a:srgbClr val="231F20"/>
                </a:solidFill>
                <a:latin typeface="+mj-lt"/>
              </a:rPr>
              <a:t>Components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C8A4007-674B-4EEB-9194-2D8EF5614F36}"/>
              </a:ext>
            </a:extLst>
          </p:cNvPr>
          <p:cNvSpPr/>
          <p:nvPr/>
        </p:nvSpPr>
        <p:spPr>
          <a:xfrm>
            <a:off x="6112747" y="4407281"/>
            <a:ext cx="110757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Use Cases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929BAC-94D6-4846-95D0-66E1F4FCF2AA}"/>
              </a:ext>
            </a:extLst>
          </p:cNvPr>
          <p:cNvSpPr/>
          <p:nvPr/>
        </p:nvSpPr>
        <p:spPr>
          <a:xfrm>
            <a:off x="6101862" y="5393392"/>
            <a:ext cx="110975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Evaluation with LangSmith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7B021A2-0502-49B7-AB56-BE83AFF66A1C}"/>
              </a:ext>
            </a:extLst>
          </p:cNvPr>
          <p:cNvSpPr/>
          <p:nvPr/>
        </p:nvSpPr>
        <p:spPr>
          <a:xfrm>
            <a:off x="6112747" y="6354840"/>
            <a:ext cx="110975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Agents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AEBC56A-EC86-4680-AF82-37761B9F1BEA}"/>
              </a:ext>
            </a:extLst>
          </p:cNvPr>
          <p:cNvSpPr/>
          <p:nvPr/>
        </p:nvSpPr>
        <p:spPr>
          <a:xfrm>
            <a:off x="6101863" y="7422476"/>
            <a:ext cx="1109756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Resources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31387" y="20180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GB" dirty="0"/>
          </a:p>
        </p:txBody>
      </p:sp>
      <p:grpSp>
        <p:nvGrpSpPr>
          <p:cNvPr id="3" name="Group 3"/>
          <p:cNvGrpSpPr/>
          <p:nvPr/>
        </p:nvGrpSpPr>
        <p:grpSpPr>
          <a:xfrm>
            <a:off x="13662994" y="337474"/>
            <a:ext cx="4296549" cy="9570246"/>
            <a:chOff x="0" y="0"/>
            <a:chExt cx="1131601" cy="252055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42191" y="571150"/>
            <a:ext cx="13884440" cy="8671358"/>
            <a:chOff x="0" y="-19050"/>
            <a:chExt cx="3682024" cy="7657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682024" cy="697967"/>
            </a:xfrm>
            <a:custGeom>
              <a:avLst/>
              <a:gdLst/>
              <a:ahLst/>
              <a:cxnLst/>
              <a:rect l="l" t="t" r="r" b="b"/>
              <a:pathLst>
                <a:path w="3682024" h="746746">
                  <a:moveTo>
                    <a:pt x="0" y="0"/>
                  </a:moveTo>
                  <a:lnTo>
                    <a:pt x="3682024" y="0"/>
                  </a:lnTo>
                  <a:lnTo>
                    <a:pt x="3682024" y="746746"/>
                  </a:lnTo>
                  <a:lnTo>
                    <a:pt x="0" y="746746"/>
                  </a:lnTo>
                  <a:close/>
                </a:path>
              </a:pathLst>
            </a:custGeom>
            <a:solidFill>
              <a:srgbClr val="EFEFEF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3682024" cy="7657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-2779578" y="7341318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9ED7D7-83CB-4DCD-83B2-901AC8AF9F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5629" y="291398"/>
            <a:ext cx="14906971" cy="86713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E8601A-6E49-4A1E-B248-E2F9ABF8FBB6}"/>
              </a:ext>
            </a:extLst>
          </p:cNvPr>
          <p:cNvSpPr txBox="1"/>
          <p:nvPr/>
        </p:nvSpPr>
        <p:spPr>
          <a:xfrm>
            <a:off x="4495800" y="9029700"/>
            <a:ext cx="116500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Source – </a:t>
            </a:r>
            <a:r>
              <a:rPr lang="en-GB" dirty="0">
                <a:hlinkClick r:id="rId6"/>
              </a:rPr>
              <a:t>Building LLM Applications with Lance Martin – Software Engineer @ </a:t>
            </a:r>
            <a:r>
              <a:rPr lang="en-GB" dirty="0" err="1">
                <a:hlinkClick r:id="rId6"/>
              </a:rPr>
              <a:t>LangChain</a:t>
            </a:r>
            <a:endParaRPr lang="en-GB" dirty="0"/>
          </a:p>
          <a:p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8169367" y="-10264537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999206" y="-4000500"/>
            <a:ext cx="15841853" cy="16255633"/>
          </a:xfrm>
          <a:custGeom>
            <a:avLst/>
            <a:gdLst/>
            <a:ahLst/>
            <a:cxnLst/>
            <a:rect l="l" t="t" r="r" b="b"/>
            <a:pathLst>
              <a:path w="15841853" h="16255633">
                <a:moveTo>
                  <a:pt x="0" y="0"/>
                </a:moveTo>
                <a:lnTo>
                  <a:pt x="15841853" y="0"/>
                </a:lnTo>
                <a:lnTo>
                  <a:pt x="15841853" y="16255632"/>
                </a:lnTo>
                <a:lnTo>
                  <a:pt x="0" y="16255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057400" y="3314700"/>
            <a:ext cx="11941806" cy="2507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GB" sz="3600" b="1" spc="284" dirty="0">
                <a:solidFill>
                  <a:srgbClr val="F5FFF5"/>
                </a:solidFill>
              </a:rPr>
              <a:t>Components</a:t>
            </a:r>
          </a:p>
          <a:p>
            <a:pPr algn="ctr">
              <a:lnSpc>
                <a:spcPts val="3999"/>
              </a:lnSpc>
            </a:pPr>
            <a:endParaRPr lang="en-GB" sz="2400" b="1" i="1" spc="284" dirty="0">
              <a:solidFill>
                <a:srgbClr val="F5FFF5"/>
              </a:solidFill>
            </a:endParaRPr>
          </a:p>
          <a:p>
            <a:pPr algn="ctr">
              <a:lnSpc>
                <a:spcPts val="3999"/>
              </a:lnSpc>
            </a:pPr>
            <a:endParaRPr lang="en-GB" sz="2400" b="1" i="1" spc="284" dirty="0">
              <a:solidFill>
                <a:srgbClr val="F5FFF5"/>
              </a:solidFill>
            </a:endParaRPr>
          </a:p>
          <a:p>
            <a:pPr algn="ctr">
              <a:lnSpc>
                <a:spcPts val="3999"/>
              </a:lnSpc>
            </a:pPr>
            <a:r>
              <a:rPr lang="en-GB" sz="2400" i="1" spc="284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Documentation -</a:t>
            </a:r>
            <a:r>
              <a:rPr lang="en-GB" sz="2400" i="1" u="sng" spc="284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https://python.langchain.com/v0.2/docs/concepts/#components</a:t>
            </a:r>
            <a:r>
              <a:rPr lang="en-GB" sz="2400" i="1" u="sng" spc="284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967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23049" y="2553447"/>
            <a:ext cx="15836151" cy="6781053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38200" y="3247148"/>
            <a:ext cx="14904738" cy="31532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Chat Models – 60 integrations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Prompt Templates</a:t>
            </a:r>
          </a:p>
          <a:p>
            <a:pPr marL="884968" lvl="2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 err="1">
                <a:solidFill>
                  <a:srgbClr val="231F20"/>
                </a:solidFill>
              </a:rPr>
              <a:t>LangChain</a:t>
            </a:r>
            <a:r>
              <a:rPr lang="en-US" sz="2800" spc="194" dirty="0">
                <a:solidFill>
                  <a:srgbClr val="231F20"/>
                </a:solidFill>
              </a:rPr>
              <a:t> Prompt Hub - </a:t>
            </a:r>
            <a:r>
              <a:rPr lang="en-US" sz="2800" spc="194" dirty="0">
                <a:solidFill>
                  <a:srgbClr val="231F20"/>
                </a:solidFill>
                <a:hlinkClick r:id="rId5"/>
              </a:rPr>
              <a:t>Here</a:t>
            </a:r>
            <a:endParaRPr lang="en-US" sz="2800" spc="194" dirty="0">
              <a:solidFill>
                <a:srgbClr val="231F20"/>
              </a:solidFill>
            </a:endParaRP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Example Selectors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Output Parsers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Model I/O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23049" y="2553447"/>
            <a:ext cx="15836151" cy="6781053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38200" y="3247148"/>
            <a:ext cx="14904738" cy="31532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Document Loaders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Text Splitters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Embedding models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Vector stores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Retrievers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Retrieval (RAG)</a:t>
            </a:r>
          </a:p>
        </p:txBody>
      </p:sp>
    </p:spTree>
    <p:extLst>
      <p:ext uri="{BB962C8B-B14F-4D97-AF65-F5344CB8AC3E}">
        <p14:creationId xmlns:p14="http://schemas.microsoft.com/office/powerpoint/2010/main" val="2170136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09600" y="2368003"/>
            <a:ext cx="15836151" cy="7195098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14400" y="3255616"/>
            <a:ext cx="14904738" cy="4445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Document Loaders deal with the specifics of accessing and converting data</a:t>
            </a:r>
          </a:p>
          <a:p>
            <a:pPr marL="884968" lvl="2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Accessing – Websites, Databases, </a:t>
            </a:r>
            <a:r>
              <a:rPr lang="en-US" sz="2800" spc="194" dirty="0" err="1">
                <a:solidFill>
                  <a:srgbClr val="231F20"/>
                </a:solidFill>
              </a:rPr>
              <a:t>Youtube</a:t>
            </a:r>
            <a:r>
              <a:rPr lang="en-US" sz="2800" spc="194" dirty="0">
                <a:solidFill>
                  <a:srgbClr val="231F20"/>
                </a:solidFill>
              </a:rPr>
              <a:t>, </a:t>
            </a:r>
            <a:r>
              <a:rPr lang="en-US" sz="2800" spc="194" dirty="0" err="1">
                <a:solidFill>
                  <a:srgbClr val="231F20"/>
                </a:solidFill>
              </a:rPr>
              <a:t>arXiv</a:t>
            </a:r>
            <a:r>
              <a:rPr lang="en-US" sz="2800" spc="194" dirty="0">
                <a:solidFill>
                  <a:srgbClr val="231F20"/>
                </a:solidFill>
              </a:rPr>
              <a:t>,…..</a:t>
            </a:r>
          </a:p>
          <a:p>
            <a:pPr marL="884968" lvl="2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Data Types – PDF, HTML, JSON, Word, </a:t>
            </a:r>
            <a:r>
              <a:rPr lang="en-US" sz="2800" spc="194" dirty="0" err="1">
                <a:solidFill>
                  <a:srgbClr val="231F20"/>
                </a:solidFill>
              </a:rPr>
              <a:t>Powerpoint</a:t>
            </a:r>
            <a:r>
              <a:rPr lang="en-US" sz="2800" spc="194" dirty="0">
                <a:solidFill>
                  <a:srgbClr val="231F20"/>
                </a:solidFill>
              </a:rPr>
              <a:t>, …..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Returns a list of Document objects</a:t>
            </a:r>
          </a:p>
          <a:p>
            <a:pPr marL="427768" lvl="1" indent="-213884">
              <a:lnSpc>
                <a:spcPct val="150000"/>
              </a:lnSpc>
              <a:buFont typeface="Arial"/>
              <a:buChar char="•"/>
            </a:pPr>
            <a:r>
              <a:rPr lang="en-US" sz="2800" spc="194" dirty="0">
                <a:solidFill>
                  <a:srgbClr val="231F20"/>
                </a:solidFill>
              </a:rPr>
              <a:t>Over 170+ Document loaders</a:t>
            </a:r>
          </a:p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Retrieval (RAG)</a:t>
            </a:r>
          </a:p>
        </p:txBody>
      </p:sp>
    </p:spTree>
    <p:extLst>
      <p:ext uri="{BB962C8B-B14F-4D97-AF65-F5344CB8AC3E}">
        <p14:creationId xmlns:p14="http://schemas.microsoft.com/office/powerpoint/2010/main" val="2136540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-4" y="-7239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" y="-206774"/>
            <a:ext cx="18288000" cy="2057650"/>
            <a:chOff x="0" y="-19050"/>
            <a:chExt cx="4816593" cy="8318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812800"/>
            </a:xfrm>
            <a:custGeom>
              <a:avLst/>
              <a:gdLst/>
              <a:ahLst/>
              <a:cxnLst/>
              <a:rect l="l" t="t" r="r" b="b"/>
              <a:pathLst>
                <a:path w="4816592" h="812800">
                  <a:moveTo>
                    <a:pt x="0" y="0"/>
                  </a:moveTo>
                  <a:lnTo>
                    <a:pt x="4816592" y="0"/>
                  </a:lnTo>
                  <a:lnTo>
                    <a:pt x="481659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A1A1A"/>
            </a:solidFill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4816593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451022" y="-4729397"/>
            <a:ext cx="7616557" cy="7815497"/>
          </a:xfrm>
          <a:custGeom>
            <a:avLst/>
            <a:gdLst/>
            <a:ahLst/>
            <a:cxnLst/>
            <a:rect l="l" t="t" r="r" b="b"/>
            <a:pathLst>
              <a:path w="7616557" h="781549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3232253" y="18371"/>
            <a:ext cx="10906040" cy="1349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82"/>
              </a:lnSpc>
            </a:pPr>
            <a:endParaRPr lang="en-US" sz="8030" spc="786" dirty="0">
              <a:solidFill>
                <a:srgbClr val="FFFFFF"/>
              </a:solidFill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623049" y="1850877"/>
            <a:ext cx="15836151" cy="8283724"/>
            <a:chOff x="-100411" y="-19050"/>
            <a:chExt cx="3058219" cy="574089"/>
          </a:xfrm>
        </p:grpSpPr>
        <p:sp>
          <p:nvSpPr>
            <p:cNvPr id="14" name="Freeform 14"/>
            <p:cNvSpPr/>
            <p:nvPr/>
          </p:nvSpPr>
          <p:spPr>
            <a:xfrm>
              <a:off x="-100411" y="12749"/>
              <a:ext cx="3058219" cy="542290"/>
            </a:xfrm>
            <a:custGeom>
              <a:avLst/>
              <a:gdLst/>
              <a:ahLst/>
              <a:cxnLst/>
              <a:rect l="l" t="t" r="r" b="b"/>
              <a:pathLst>
                <a:path w="1744696" h="542290">
                  <a:moveTo>
                    <a:pt x="0" y="0"/>
                  </a:moveTo>
                  <a:lnTo>
                    <a:pt x="1744696" y="0"/>
                  </a:lnTo>
                  <a:lnTo>
                    <a:pt x="1744696" y="542290"/>
                  </a:lnTo>
                  <a:lnTo>
                    <a:pt x="0" y="5422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GB" dirty="0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744696" cy="5613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838200" y="3247148"/>
            <a:ext cx="14904738" cy="5679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3884" lvl="1">
              <a:lnSpc>
                <a:spcPct val="150000"/>
              </a:lnSpc>
            </a:pPr>
            <a:endParaRPr lang="en-US" sz="2800" spc="194" dirty="0">
              <a:solidFill>
                <a:srgbClr val="231F20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3B4922-70DF-4C28-B659-F8ADF60B1EE2}"/>
              </a:ext>
            </a:extLst>
          </p:cNvPr>
          <p:cNvSpPr/>
          <p:nvPr/>
        </p:nvSpPr>
        <p:spPr>
          <a:xfrm>
            <a:off x="394602" y="658783"/>
            <a:ext cx="100982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000" dirty="0">
                <a:solidFill>
                  <a:schemeClr val="bg1"/>
                </a:solidFill>
              </a:rPr>
              <a:t>Components – Retrieval (RAG)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845B23-21DA-45D6-B09E-F7E52E02743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904" y="2854075"/>
            <a:ext cx="8332802" cy="688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451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8413</TotalTime>
  <Words>349</Words>
  <Application>Microsoft Office PowerPoint</Application>
  <PresentationFormat>Custom</PresentationFormat>
  <Paragraphs>111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Century</vt:lpstr>
      <vt:lpstr>Georgia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Grey minimalist business project presentation</dc:title>
  <dc:creator>Toma Ijatomi</dc:creator>
  <cp:lastModifiedBy>Toma Ijatomi</cp:lastModifiedBy>
  <cp:revision>88</cp:revision>
  <dcterms:created xsi:type="dcterms:W3CDTF">2006-08-16T00:00:00Z</dcterms:created>
  <dcterms:modified xsi:type="dcterms:W3CDTF">2024-06-20T08:03:10Z</dcterms:modified>
  <dc:identifier>DAFyTJRjMqw</dc:identifier>
</cp:coreProperties>
</file>

<file path=docProps/thumbnail.jpeg>
</file>